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915" r:id="rId2"/>
    <p:sldId id="256" r:id="rId3"/>
    <p:sldId id="257" r:id="rId4"/>
    <p:sldId id="2920" r:id="rId5"/>
    <p:sldId id="2918" r:id="rId6"/>
    <p:sldId id="2921" r:id="rId7"/>
    <p:sldId id="2922" r:id="rId8"/>
    <p:sldId id="2916" r:id="rId9"/>
    <p:sldId id="2919" r:id="rId10"/>
    <p:sldId id="2917" r:id="rId11"/>
    <p:sldId id="295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8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777F57-338E-4F1A-886F-AE4E3DC1CE7F}" type="datetimeFigureOut">
              <a:rPr lang="en-US" smtClean="0"/>
              <a:t>10/19/2020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9B4D9C-3C49-4138-9281-4052FC4FFE3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471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7BC15E-D751-4B2E-8904-4301DE708D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A2C850B-98C6-4BA6-BB72-46C26A20F0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7F7E74-36A6-4368-8A63-61F868E2A2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6ACA8-CABD-462A-9945-35F36C4844CB}" type="datetimeFigureOut">
              <a:rPr lang="en-US" smtClean="0"/>
              <a:t>10/19/2020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A26692-63D7-420C-8ED5-AF70F1F6BE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C45011-DE82-4523-B31A-FF40A8B99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B3588-EE33-4B2E-9DEE-2587E0E9FFC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9137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34DB9D-779E-4709-8552-5D2FEA392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35388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2B5DBCE-A412-460D-8E10-5D4C243954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FCC466-7994-41F4-B27F-2D1A8E5DBF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6ACA8-CABD-462A-9945-35F36C4844CB}" type="datetimeFigureOut">
              <a:rPr lang="en-US" smtClean="0"/>
              <a:t>10/19/2020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80D912-5E77-431B-AD67-65961EACD6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AAC86A-7896-4652-8438-3FC736645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B3588-EE33-4B2E-9DEE-2587E0E9FFC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14455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9147A5D-6263-40A4-B414-52F579E159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C219EBA-D75E-436D-BBC8-416C61A370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96AA7D-CD57-4F63-AF41-C297A7C27D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6ACA8-CABD-462A-9945-35F36C4844CB}" type="datetimeFigureOut">
              <a:rPr lang="en-US" smtClean="0"/>
              <a:t>10/19/2020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50E586-4153-447D-A418-E8DC4E612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BAD318-E872-40B8-A12E-CE653B257F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B3588-EE33-4B2E-9DEE-2587E0E9FFC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08103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D0E16B-FB2B-4122-BF69-080C64F8D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2667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508BF0-B55C-407D-BDE2-47F0B5214D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F4F7D-14E2-4464-907C-078588B31B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6ACA8-CABD-462A-9945-35F36C4844CB}" type="datetimeFigureOut">
              <a:rPr lang="en-US" smtClean="0"/>
              <a:t>10/19/2020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5A75B0-6B33-46E2-9281-2CF044B1DB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07CCC7-41A6-44FA-B6D5-966384B6E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B3588-EE33-4B2E-9DEE-2587E0E9FFC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1791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F66CE7-9018-48B3-8C19-3C74A033F1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E38E08-A4D1-4124-B216-87F495017F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CFFBDE-89E2-475A-B49C-2BC9A52499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6ACA8-CABD-462A-9945-35F36C4844CB}" type="datetimeFigureOut">
              <a:rPr lang="en-US" smtClean="0"/>
              <a:t>10/19/2020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3E461E-209F-40BA-AC23-A3341DC4C1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232318-221E-4FA3-95B4-E74206A93F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B3588-EE33-4B2E-9DEE-2587E0E9FFC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75993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AFB9C1-BB5C-43F1-8441-DDAB68602F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7022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A4ADD5-A979-4E4D-9AC3-FDF33398BEF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B3D5876-DF35-4016-84B1-5BC81C1284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6D21D1-0570-4FDF-8BC7-00E3229F8D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6ACA8-CABD-462A-9945-35F36C4844CB}" type="datetimeFigureOut">
              <a:rPr lang="en-US" smtClean="0"/>
              <a:t>10/19/2020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C9B58F-2C26-4F51-9578-447B37CA2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3A6929-5F70-45A9-9ABB-BC519356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B3588-EE33-4B2E-9DEE-2587E0E9FFC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48631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AA95D-A4B1-4F9E-BFE2-D82A00D03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DA4CF9-A87E-48DF-8287-B6D6DAF4E7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69840F-A84E-4653-AF3C-AC1F7E4376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99872F6-D693-4DB1-9000-C996E91B0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E57204-94E8-4060-8335-CB9C348B51F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E9980C-B89D-472A-A0CC-EB482B298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6ACA8-CABD-462A-9945-35F36C4844CB}" type="datetimeFigureOut">
              <a:rPr lang="en-US" smtClean="0"/>
              <a:t>10/19/2020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0A8A28D-A82D-4F31-A7C8-CD91319488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888616F-16A2-4920-A78D-2D800E25E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B3588-EE33-4B2E-9DEE-2587E0E9FFC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32802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2593F4-210E-4F55-8718-FB645239F1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4409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EB9EE2F-82B3-444B-9762-A23863ED4B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6ACA8-CABD-462A-9945-35F36C4844CB}" type="datetimeFigureOut">
              <a:rPr lang="en-US" smtClean="0"/>
              <a:t>10/19/2020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D4807B2-6F27-450E-AE1C-A56DE585CB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99D5D0-6F89-4D10-87A7-A48F52E13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B3588-EE33-4B2E-9DEE-2587E0E9FFC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9632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BC2CC7-7103-407C-9CB2-B90E6FD22A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6ACA8-CABD-462A-9945-35F36C4844CB}" type="datetimeFigureOut">
              <a:rPr lang="en-US" smtClean="0"/>
              <a:t>10/19/2020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CEA6E82-6516-40C5-928C-0BED433A7A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0524E7-2608-4199-970B-5CEA0B9564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B3588-EE33-4B2E-9DEE-2587E0E9FFC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030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BB106-20AE-4334-859A-49A76F2A90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4AE126-0AD4-419C-8E13-3D0BE8CF2F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41024D-E1C8-47D5-8823-1B1E3E992C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E15DFB-8BED-4531-AA9B-CA4F887D5F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6ACA8-CABD-462A-9945-35F36C4844CB}" type="datetimeFigureOut">
              <a:rPr lang="en-US" smtClean="0"/>
              <a:t>10/19/2020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350353-CD74-4D8C-AEC8-C4C86BE064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393356-CB2F-496F-A789-0FA2CABBB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B3588-EE33-4B2E-9DEE-2587E0E9FFC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8502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398509-F6CB-4D64-AF8C-F85D8C27CF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4A4EF6E-7BB8-4818-B37D-2F20B7B44EA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41225A-B6C8-4BA9-A561-5997DBA84C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684478-04F6-4445-B3A4-837F7D5E2E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6ACA8-CABD-462A-9945-35F36C4844CB}" type="datetimeFigureOut">
              <a:rPr lang="en-US" smtClean="0"/>
              <a:t>10/19/2020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6B209F-7613-400A-B076-F8FE7BA87A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B2947B-EFE9-46A1-8B1B-37490D579B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B3588-EE33-4B2E-9DEE-2587E0E9FFC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691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03221A8-4769-41C9-A114-CE3C4D355B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625F2B-D711-423A-804B-22E177DC9F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D2CD18-8D94-43F9-AD3C-AF41C0D3B7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A6ACA8-CABD-462A-9945-35F36C4844CB}" type="datetimeFigureOut">
              <a:rPr lang="en-US" smtClean="0"/>
              <a:t>10/19/2020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BF73A5-F754-471C-B115-792A58F48A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7B3C3B-B79B-490F-B70A-7FD6006092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1B3588-EE33-4B2E-9DEE-2587E0E9FFC6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60C89CB-11EC-4B63-A360-45592AB23DB7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324" y="137432"/>
            <a:ext cx="11703352" cy="6583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464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74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1939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6EB2D6-C45B-4DCA-8C6F-302B247579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br>
              <a:rPr lang="th-TH" sz="3600" b="1" dirty="0">
                <a:solidFill>
                  <a:srgbClr val="990000"/>
                </a:solidFill>
              </a:rPr>
            </a:br>
            <a:r>
              <a:rPr lang="th-TH" sz="3600" b="1" dirty="0">
                <a:solidFill>
                  <a:srgbClr val="990000"/>
                </a:solidFill>
              </a:rPr>
              <a:t>โอกาสในการขยายตัวของกิจการ</a:t>
            </a:r>
            <a:br>
              <a:rPr lang="th-TH" sz="3600" b="1" dirty="0">
                <a:solidFill>
                  <a:srgbClr val="990000"/>
                </a:solidFill>
              </a:rPr>
            </a:br>
            <a:endParaRPr lang="en-US" sz="3600" b="1" dirty="0">
              <a:solidFill>
                <a:srgbClr val="99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7C3DAE-8862-456B-99FA-EC849B2DFB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dirty="0"/>
              <a:t>ประเมิณความเป็นไปได้ของโครงการ (</a:t>
            </a:r>
            <a:r>
              <a:rPr lang="en-US" dirty="0"/>
              <a:t>Feasibility) </a:t>
            </a:r>
          </a:p>
          <a:p>
            <a:r>
              <a:rPr lang="th-TH" dirty="0"/>
              <a:t>ความเสี่ยงในการดำเนินโครงการ </a:t>
            </a:r>
          </a:p>
          <a:p>
            <a:r>
              <a:rPr lang="th-TH" dirty="0"/>
              <a:t>คู่แข่งในตลาด (ถ้ามี) </a:t>
            </a:r>
            <a:endParaRPr lang="en-US" dirty="0"/>
          </a:p>
          <a:p>
            <a:r>
              <a:rPr lang="th-TH" dirty="0"/>
              <a:t>โครงการจะเติบโตได้อย่างไร </a:t>
            </a:r>
          </a:p>
          <a:p>
            <a:r>
              <a:rPr lang="th-TH" dirty="0"/>
              <a:t>โอกาสในการเพิ่มรายได้ หรือขยายช่องทางของรายได้</a:t>
            </a:r>
          </a:p>
          <a:p>
            <a:r>
              <a:rPr lang="th-TH" dirty="0"/>
              <a:t>โอกาสในการขยายตลาด</a:t>
            </a:r>
          </a:p>
          <a:p>
            <a:r>
              <a:rPr lang="th-TH" dirty="0"/>
              <a:t>บริหารอย่างไรให้รายจ่ายพอดีกับรายได้</a:t>
            </a:r>
            <a:br>
              <a:rPr lang="th-TH" dirty="0"/>
            </a:br>
            <a:endParaRPr lang="th-TH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20270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6EA151-4608-4201-9DED-294FF5424A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b="1" dirty="0">
                <a:solidFill>
                  <a:srgbClr val="990000"/>
                </a:solidFill>
              </a:rPr>
              <a:t>ทำไมคณะกรรมการจึงควรเลือกโครงการนี้ </a:t>
            </a:r>
            <a:endParaRPr lang="en-US" sz="3600" b="1" dirty="0">
              <a:solidFill>
                <a:srgbClr val="99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57A08B-080D-4B19-9A61-B36189F303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/>
              <a:t>ความเป็นไปได้ของโครงการมีมากน้อยเพียงใด อธิบายเหตุผล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04939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E1F9A9-BE52-4F48-927B-A402744551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78364"/>
            <a:ext cx="10515600" cy="1325563"/>
          </a:xfrm>
        </p:spPr>
        <p:txBody>
          <a:bodyPr>
            <a:normAutofit/>
          </a:bodyPr>
          <a:lstStyle/>
          <a:p>
            <a:r>
              <a:rPr lang="th-TH" sz="3600" b="1" dirty="0">
                <a:solidFill>
                  <a:srgbClr val="990000"/>
                </a:solidFill>
              </a:rPr>
              <a:t>ข้อมูลทั่วไป</a:t>
            </a:r>
            <a:endParaRPr lang="en-US" sz="3600" b="1" dirty="0">
              <a:solidFill>
                <a:srgbClr val="990000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42D6C8B-55BB-4CC3-8643-73F9FB9BBB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/>
              <a:t>ชื่อทีมภาษาไทย</a:t>
            </a:r>
            <a:endParaRPr lang="en-US" dirty="0"/>
          </a:p>
          <a:p>
            <a:r>
              <a:rPr lang="th-TH" dirty="0"/>
              <a:t>ชื่อทีมภาษาอังกฤษ </a:t>
            </a:r>
            <a:r>
              <a:rPr lang="en-US" dirty="0"/>
              <a:t>(</a:t>
            </a:r>
            <a:r>
              <a:rPr lang="th-TH" dirty="0"/>
              <a:t>หากมี</a:t>
            </a:r>
            <a:r>
              <a:rPr lang="en-US" dirty="0"/>
              <a:t>)</a:t>
            </a:r>
            <a:endParaRPr lang="th-TH" dirty="0"/>
          </a:p>
          <a:p>
            <a:r>
              <a:rPr lang="th-TH" dirty="0"/>
              <a:t>ชื่อโครงการภาษาไทย</a:t>
            </a:r>
          </a:p>
          <a:p>
            <a:r>
              <a:rPr lang="th-TH" dirty="0"/>
              <a:t>ชื่อโครงการภาษาอังกฤษ </a:t>
            </a:r>
            <a:r>
              <a:rPr lang="en-US" dirty="0"/>
              <a:t>(</a:t>
            </a:r>
            <a:r>
              <a:rPr lang="th-TH" dirty="0"/>
              <a:t>หากมี</a:t>
            </a:r>
            <a:r>
              <a:rPr lang="en-US" dirty="0"/>
              <a:t>)</a:t>
            </a:r>
            <a:endParaRPr lang="th-TH" dirty="0"/>
          </a:p>
          <a:p>
            <a:r>
              <a:rPr lang="th-TH" dirty="0"/>
              <a:t>ชื่อผู้เสนอโครงการ </a:t>
            </a:r>
            <a:r>
              <a:rPr lang="en-US" dirty="0"/>
              <a:t>(</a:t>
            </a:r>
            <a:r>
              <a:rPr lang="th-TH" dirty="0"/>
              <a:t>หากมีมากกว่า </a:t>
            </a:r>
            <a:r>
              <a:rPr lang="en-US" dirty="0"/>
              <a:t>1</a:t>
            </a:r>
            <a:r>
              <a:rPr lang="th-TH" dirty="0"/>
              <a:t> คน ต้องกรอกให้ครบทุกคน</a:t>
            </a:r>
            <a:r>
              <a:rPr lang="en-US" dirty="0"/>
              <a:t>)</a:t>
            </a:r>
            <a:r>
              <a:rPr lang="th-TH" dirty="0"/>
              <a:t> </a:t>
            </a:r>
            <a:r>
              <a:rPr lang="en-US" dirty="0"/>
              <a:t>(</a:t>
            </a:r>
            <a:r>
              <a:rPr lang="th-TH" dirty="0"/>
              <a:t>ชื่อ นามสกุล มือถือ อีเมล</a:t>
            </a:r>
            <a:r>
              <a:rPr lang="en-US" dirty="0"/>
              <a:t>)</a:t>
            </a:r>
          </a:p>
          <a:p>
            <a:r>
              <a:rPr lang="th-TH" dirty="0"/>
              <a:t>ชื่อนิติบุคคล </a:t>
            </a:r>
            <a:r>
              <a:rPr lang="en-US" dirty="0"/>
              <a:t>(</a:t>
            </a:r>
            <a:r>
              <a:rPr lang="th-TH" dirty="0"/>
              <a:t>หากมี</a:t>
            </a:r>
            <a:r>
              <a:rPr lang="en-US" dirty="0"/>
              <a:t>)</a:t>
            </a:r>
            <a:endParaRPr lang="th-TH" dirty="0"/>
          </a:p>
          <a:p>
            <a:r>
              <a:rPr lang="th-TH" dirty="0"/>
              <a:t>นวัตกรรมเพื่อสังคมที่ท่านเลือกคือ ด้านใด </a:t>
            </a:r>
            <a:r>
              <a:rPr lang="en-US" dirty="0"/>
              <a:t>1.</a:t>
            </a:r>
            <a:r>
              <a:rPr lang="th-TH" dirty="0"/>
              <a:t>ปัญหาด้านสังคมเมือง </a:t>
            </a:r>
            <a:r>
              <a:rPr lang="en-US" dirty="0"/>
              <a:t> 2. </a:t>
            </a:r>
            <a:r>
              <a:rPr lang="th-TH" dirty="0"/>
              <a:t>ปัญหาด้านวิถีการดำเนินชีวิต </a:t>
            </a:r>
            <a:r>
              <a:rPr lang="en-US" dirty="0"/>
              <a:t>          3.</a:t>
            </a:r>
            <a:r>
              <a:rPr lang="th-TH" dirty="0"/>
              <a:t>ปัญหาสิ่งแวดล้อม </a:t>
            </a:r>
            <a:r>
              <a:rPr lang="en-US" dirty="0"/>
              <a:t>(</a:t>
            </a:r>
            <a:r>
              <a:rPr lang="th-TH" dirty="0"/>
              <a:t>ตอบได้มากกว่า </a:t>
            </a:r>
            <a:r>
              <a:rPr lang="en-US" dirty="0"/>
              <a:t>1</a:t>
            </a:r>
            <a:r>
              <a:rPr lang="th-TH" dirty="0"/>
              <a:t> ข้อ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0228321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915F64-1CAE-4B49-B3CB-8CA4DD51C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b="1" dirty="0">
                <a:solidFill>
                  <a:srgbClr val="990000"/>
                </a:solidFill>
              </a:rPr>
              <a:t>สภาพปัญหาของชุมชนหรือสังคม</a:t>
            </a:r>
            <a:r>
              <a:rPr lang="en-US" sz="3600" b="1" dirty="0">
                <a:solidFill>
                  <a:srgbClr val="990000"/>
                </a:solidFill>
              </a:rPr>
              <a:t> </a:t>
            </a:r>
            <a:r>
              <a:rPr lang="th-TH" sz="3600" b="1" dirty="0">
                <a:solidFill>
                  <a:srgbClr val="990000"/>
                </a:solidFill>
              </a:rPr>
              <a:t>ที่มาและความสำคัญของปัญหา </a:t>
            </a:r>
            <a:r>
              <a:rPr lang="en-US" sz="3600" b="1" dirty="0">
                <a:solidFill>
                  <a:srgbClr val="990000"/>
                </a:solidFill>
              </a:rPr>
              <a:t>(Pain points)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42E9F9-C6A2-4D6C-96E7-F3C55BADA1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dirty="0"/>
              <a:t>ลักษณะและสภาพทั่วไปของชุมชนหรือพื้นที่ที่เลือกมา</a:t>
            </a:r>
          </a:p>
          <a:p>
            <a:r>
              <a:rPr lang="th-TH" dirty="0"/>
              <a:t>ปัญหาที่พบ </a:t>
            </a:r>
            <a:r>
              <a:rPr lang="en-US" dirty="0"/>
              <a:t>(</a:t>
            </a:r>
            <a:r>
              <a:rPr lang="th-TH" dirty="0"/>
              <a:t>ที่มาและความสำคัญ</a:t>
            </a:r>
            <a:r>
              <a:rPr lang="en-US" dirty="0"/>
              <a:t>)</a:t>
            </a:r>
            <a:endParaRPr lang="th-TH" dirty="0"/>
          </a:p>
          <a:p>
            <a:pPr lvl="1"/>
            <a:r>
              <a:rPr lang="th-TH" dirty="0"/>
              <a:t>จากการสังเกต</a:t>
            </a:r>
          </a:p>
          <a:p>
            <a:pPr lvl="1"/>
            <a:r>
              <a:rPr lang="th-TH" dirty="0"/>
              <a:t>จากเสียงในชุมชน </a:t>
            </a:r>
          </a:p>
          <a:p>
            <a:r>
              <a:rPr lang="th-TH" dirty="0"/>
              <a:t>ประเด็นปัญหาที่ต้องการจัดการ</a:t>
            </a:r>
          </a:p>
          <a:p>
            <a:r>
              <a:rPr lang="th-TH" dirty="0"/>
              <a:t>แนวทางหรือวิธีการแก้ปัญหาดังกล่าวที่มีอยู่ในปัจจุบัน </a:t>
            </a:r>
            <a:r>
              <a:rPr lang="en-US" dirty="0"/>
              <a:t>(</a:t>
            </a:r>
            <a:r>
              <a:rPr lang="th-TH" dirty="0"/>
              <a:t>มีหรือไม่มี อย่างไร</a:t>
            </a:r>
            <a:r>
              <a:rPr lang="en-US" dirty="0"/>
              <a:t>)</a:t>
            </a:r>
            <a:endParaRPr lang="th-TH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08617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FF12C2-630D-4353-9045-4693535C25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b="1" dirty="0">
                <a:solidFill>
                  <a:srgbClr val="990000"/>
                </a:solidFill>
              </a:rPr>
              <a:t>อธิบายแนวคิดในการแก้ปัญหา จุดเด่นของผลงาน และการทำงานของผลงาน</a:t>
            </a:r>
            <a:endParaRPr lang="en-US" sz="3600" b="1" dirty="0">
              <a:solidFill>
                <a:srgbClr val="99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686B8E-81F7-411B-BABD-C510EDA55F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dirty="0"/>
              <a:t>โครงการนวัตกรรมเพื่อสังคมของคุณคืออะไร จงอธิบายแนวความคิดในการสร้างสรรค์โครงการ</a:t>
            </a:r>
          </a:p>
          <a:p>
            <a:r>
              <a:rPr lang="th-TH" dirty="0"/>
              <a:t>มีแนวทางที่สามารถแก้ไขปัญหาที่กล่าวมาได้อย่างไร</a:t>
            </a:r>
          </a:p>
          <a:p>
            <a:r>
              <a:rPr lang="th-TH" dirty="0"/>
              <a:t>จุดเด่นของโครงการ และแนวทางการดำเนินงานเป็นอย่างไร </a:t>
            </a:r>
          </a:p>
          <a:p>
            <a:r>
              <a:rPr lang="th-TH" dirty="0"/>
              <a:t>นวัตกรรมเพื่อสังคมนี้มีความแตกต่างอย่างไรกับแนวทางหรือวิธีการแก้ปัญหาที่มีอยู่ในปัจจุบัน </a:t>
            </a:r>
          </a:p>
          <a:p>
            <a:r>
              <a:rPr lang="th-TH" dirty="0"/>
              <a:t>โครงการนวัตกรรมเพื่อสังคมของคุณจะช่วยสร้างความเปลี่ยนแปลงให้แก่สังคมได้อย่างไร</a:t>
            </a:r>
            <a:endParaRPr lang="en-US" dirty="0"/>
          </a:p>
          <a:p>
            <a:r>
              <a:rPr lang="th-TH" dirty="0"/>
              <a:t>เปรียบเทียบระหว่างแนวความคิดใหม่กับสิ่งที่มีอยู่แล้วในปัจจุบัน </a:t>
            </a:r>
          </a:p>
          <a:p>
            <a:r>
              <a:rPr lang="th-TH" dirty="0"/>
              <a:t>ความใหม่และความแตกต่างกับสิ่งที่มีมาก่อน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55729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FF12C2-630D-4353-9045-4693535C25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b="1" dirty="0">
                <a:solidFill>
                  <a:srgbClr val="990000"/>
                </a:solidFill>
              </a:rPr>
              <a:t>ภาพร่างผลงาน </a:t>
            </a:r>
            <a:r>
              <a:rPr lang="en-US" sz="3600" b="1" dirty="0">
                <a:solidFill>
                  <a:srgbClr val="990000"/>
                </a:solidFill>
              </a:rPr>
              <a:t>(</a:t>
            </a:r>
            <a:r>
              <a:rPr lang="th-TH" sz="3600" b="1" dirty="0">
                <a:solidFill>
                  <a:srgbClr val="990000"/>
                </a:solidFill>
              </a:rPr>
              <a:t>หากมี</a:t>
            </a:r>
            <a:r>
              <a:rPr lang="en-US" sz="3600" b="1" dirty="0">
                <a:solidFill>
                  <a:srgbClr val="990000"/>
                </a:solidFill>
              </a:rPr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686B8E-81F7-411B-BABD-C510EDA55F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/>
              <a:t>อธิบายหรือบรรยายให้กรรมการเห็นภาพ ถึงผลงาน/บริการ/กระบวนการที่นำเสนอ</a:t>
            </a:r>
            <a:endParaRPr lang="en-US" dirty="0"/>
          </a:p>
          <a:p>
            <a:r>
              <a:rPr lang="th-TH" dirty="0"/>
              <a:t>หากไม่มีภาพร่างผลงาน ไม่ต้องแนบภาพตัวต้นแบบ หรือผลงานได้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35766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6EB2D6-C45B-4DCA-8C6F-302B247579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b="1" dirty="0">
                <a:solidFill>
                  <a:srgbClr val="990000"/>
                </a:solidFill>
              </a:rPr>
              <a:t>กลุ่มเป้าหมาย และกลยุทธในการเข้าถึงกลุ่มเป้าหมาย </a:t>
            </a:r>
            <a:r>
              <a:rPr lang="en-US" sz="3600" b="1" dirty="0">
                <a:solidFill>
                  <a:srgbClr val="990000"/>
                </a:solidFill>
              </a:rPr>
              <a:t>(</a:t>
            </a:r>
            <a:r>
              <a:rPr lang="th-TH" sz="3600" b="1" dirty="0">
                <a:solidFill>
                  <a:srgbClr val="990000"/>
                </a:solidFill>
              </a:rPr>
              <a:t>ผู้ให้ความร่วมมือในชุมชน</a:t>
            </a:r>
            <a:r>
              <a:rPr lang="en-US" sz="3600" b="1" dirty="0">
                <a:solidFill>
                  <a:srgbClr val="990000"/>
                </a:solidFill>
              </a:rPr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7C3DAE-8862-456B-99FA-EC849B2DFB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/>
              <a:t>ใครคือผู้ใช้ผลิตภัณฑ์หรือบริการ</a:t>
            </a:r>
          </a:p>
          <a:p>
            <a:r>
              <a:rPr lang="th-TH" dirty="0"/>
              <a:t>ใครคือผู้ซื้อผลิตภัณฑ์หรือบริการ</a:t>
            </a:r>
          </a:p>
          <a:p>
            <a:r>
              <a:rPr lang="th-TH" dirty="0"/>
              <a:t>ใครคือผู้มีส่วนได้ส่วนเสียของโครงการ</a:t>
            </a:r>
          </a:p>
          <a:p>
            <a:r>
              <a:rPr lang="th-TH" dirty="0"/>
              <a:t>ใครคือกลุ่มเป้าหมายที่ได้รับประโยชน์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8056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48D36C-FE0C-47C7-BB03-D0F9A809F6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b="1" dirty="0">
                <a:solidFill>
                  <a:srgbClr val="990000"/>
                </a:solidFill>
              </a:rPr>
              <a:t>ผลงานมีคุณค่าทางสังคมอย่างไร</a:t>
            </a:r>
            <a:endParaRPr lang="en-US" sz="3600" b="1" dirty="0">
              <a:solidFill>
                <a:srgbClr val="99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1D13FA-DF30-4809-95BF-9725E7F745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/>
              <a:t>ชุมชนมีส่วนร่วมอย่างไร</a:t>
            </a:r>
          </a:p>
          <a:p>
            <a:r>
              <a:rPr lang="th-TH" dirty="0"/>
              <a:t>ชุมชนมีความเต็มใจในการเปลี่ยนแปลงอย่างไร</a:t>
            </a:r>
          </a:p>
          <a:p>
            <a:r>
              <a:rPr lang="th-TH" dirty="0"/>
              <a:t>ประโยชน์อย่างเป็นรูปธรรมที่ชุมชนจะได้รับคืออะไร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38750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FF12C2-630D-4353-9045-4693535C25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b="1" dirty="0">
                <a:solidFill>
                  <a:srgbClr val="990000"/>
                </a:solidFill>
              </a:rPr>
              <a:t>แนวทางการสื่อสารและสร้างการรับรู้</a:t>
            </a:r>
            <a:endParaRPr lang="en-US" sz="3600" b="1" dirty="0">
              <a:solidFill>
                <a:srgbClr val="99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686B8E-81F7-411B-BABD-C510EDA55F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/>
              <a:t>แผนในการที่จะทำให้นวัตกรรมเพื่อสังคมนี้เป็นที่รู้จัก รับรู้ และยอมรับจากชุมชนได้อย่างไร </a:t>
            </a:r>
          </a:p>
          <a:p>
            <a:r>
              <a:rPr lang="th-TH" dirty="0"/>
              <a:t>แผนการดำเนินงานอื่น ๆ เพื่อก่อให้เกิดการส่งเสริม ผลักดัน และขับเคลื่อนจากผู้มีส่วนได้ส่วนเสีย</a:t>
            </a:r>
          </a:p>
          <a:p>
            <a:pPr marL="0" indent="0">
              <a:buNone/>
            </a:pPr>
            <a:endParaRPr lang="th-TH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81489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6EB2D6-C45B-4DCA-8C6F-302B247579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solidFill>
                  <a:srgbClr val="990000"/>
                </a:solidFill>
              </a:rPr>
              <a:t>งบประมาณ</a:t>
            </a:r>
            <a:endParaRPr lang="en-US" b="1" dirty="0">
              <a:solidFill>
                <a:srgbClr val="99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7C3DAE-8862-456B-99FA-EC849B2DFB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/>
              <a:t>งบประมาณตั้งต้นเพื่อเริ่มดำเนินโครงการ </a:t>
            </a:r>
          </a:p>
          <a:p>
            <a:r>
              <a:rPr lang="th-TH" dirty="0"/>
              <a:t>งบประมาณที่ต้องมีเพื่อดำเนินโครงการต่อไปได้</a:t>
            </a:r>
          </a:p>
          <a:p>
            <a:r>
              <a:rPr lang="th-TH" dirty="0"/>
              <a:t>แนวทางในการสรรหางบประมาณเพื่อขับเคลื่อนโครงการ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03631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Angsana New"/>
        <a:ea typeface=""/>
        <a:cs typeface=""/>
      </a:majorFont>
      <a:minorFont>
        <a:latin typeface="Angsana Ne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508</Words>
  <Application>Microsoft Office PowerPoint</Application>
  <PresentationFormat>Widescreen</PresentationFormat>
  <Paragraphs>52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Angsana New</vt:lpstr>
      <vt:lpstr>Arial</vt:lpstr>
      <vt:lpstr>Calibri</vt:lpstr>
      <vt:lpstr>Office Theme</vt:lpstr>
      <vt:lpstr>PowerPoint Presentation</vt:lpstr>
      <vt:lpstr>ข้อมูลทั่วไป</vt:lpstr>
      <vt:lpstr>สภาพปัญหาของชุมชนหรือสังคม ที่มาและความสำคัญของปัญหา (Pain points)</vt:lpstr>
      <vt:lpstr>อธิบายแนวคิดในการแก้ปัญหา จุดเด่นของผลงาน และการทำงานของผลงาน</vt:lpstr>
      <vt:lpstr>ภาพร่างผลงาน (หากมี)</vt:lpstr>
      <vt:lpstr>กลุ่มเป้าหมาย และกลยุทธในการเข้าถึงกลุ่มเป้าหมาย (ผู้ให้ความร่วมมือในชุมชน)</vt:lpstr>
      <vt:lpstr>ผลงานมีคุณค่าทางสังคมอย่างไร</vt:lpstr>
      <vt:lpstr>แนวทางการสื่อสารและสร้างการรับรู้</vt:lpstr>
      <vt:lpstr>งบประมาณ</vt:lpstr>
      <vt:lpstr> โอกาสในการขยายตัวของกิจการ </vt:lpstr>
      <vt:lpstr>ทำไมคณะกรรมการจึงควรเลือกโครงการนี้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Chansuda Charusathien</dc:creator>
  <cp:lastModifiedBy>Chansuda Charusathien</cp:lastModifiedBy>
  <cp:revision>22</cp:revision>
  <dcterms:created xsi:type="dcterms:W3CDTF">2020-10-10T21:03:20Z</dcterms:created>
  <dcterms:modified xsi:type="dcterms:W3CDTF">2020-10-19T11:06:05Z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-1569583073</vt:i4>
  </property>
  <property fmtid="{D5CDD505-2E9C-101B-9397-08002B2CF9AE}" pid="3" name="_NewReviewCycle">
    <vt:lpwstr/>
  </property>
  <property fmtid="{D5CDD505-2E9C-101B-9397-08002B2CF9AE}" pid="4" name="_EmailSubject">
    <vt:lpwstr>HTKL Please approve or comment pitching deck</vt:lpwstr>
  </property>
  <property fmtid="{D5CDD505-2E9C-101B-9397-08002B2CF9AE}" pid="5" name="_AuthorEmail">
    <vt:lpwstr>pishnu@nissan.co.th</vt:lpwstr>
  </property>
  <property fmtid="{D5CDD505-2E9C-101B-9397-08002B2CF9AE}" pid="6" name="_AuthorEmailDisplayName">
    <vt:lpwstr>PISHNU PLAIKAEW</vt:lpwstr>
  </property>
</Properties>
</file>